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5"/>
  </p:notesMasterIdLst>
  <p:sldIdLst>
    <p:sldId id="266" r:id="rId2"/>
    <p:sldId id="276" r:id="rId3"/>
    <p:sldId id="381" r:id="rId4"/>
    <p:sldId id="275" r:id="rId5"/>
    <p:sldId id="380" r:id="rId6"/>
    <p:sldId id="432" r:id="rId7"/>
    <p:sldId id="452" r:id="rId8"/>
    <p:sldId id="461" r:id="rId9"/>
    <p:sldId id="277" r:id="rId10"/>
    <p:sldId id="449" r:id="rId11"/>
    <p:sldId id="426" r:id="rId12"/>
    <p:sldId id="280" r:id="rId13"/>
    <p:sldId id="281" r:id="rId14"/>
    <p:sldId id="417" r:id="rId15"/>
    <p:sldId id="431" r:id="rId16"/>
    <p:sldId id="438" r:id="rId17"/>
    <p:sldId id="457" r:id="rId18"/>
    <p:sldId id="407" r:id="rId19"/>
    <p:sldId id="288" r:id="rId20"/>
    <p:sldId id="458" r:id="rId21"/>
    <p:sldId id="459" r:id="rId22"/>
    <p:sldId id="460" r:id="rId23"/>
    <p:sldId id="467" r:id="rId24"/>
    <p:sldId id="468" r:id="rId25"/>
    <p:sldId id="469" r:id="rId26"/>
    <p:sldId id="470" r:id="rId27"/>
    <p:sldId id="466" r:id="rId28"/>
    <p:sldId id="464" r:id="rId29"/>
    <p:sldId id="465" r:id="rId30"/>
    <p:sldId id="463" r:id="rId31"/>
    <p:sldId id="300" r:id="rId32"/>
    <p:sldId id="451" r:id="rId33"/>
    <p:sldId id="424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B773"/>
    <a:srgbClr val="8DAFCD"/>
    <a:srgbClr val="FE0102"/>
    <a:srgbClr val="FE0000"/>
    <a:srgbClr val="0802F6"/>
    <a:srgbClr val="3030FE"/>
    <a:srgbClr val="6EBE48"/>
    <a:srgbClr val="ECF850"/>
    <a:srgbClr val="FC6321"/>
    <a:srgbClr val="E2140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5063"/>
    <p:restoredTop sz="94613"/>
  </p:normalViewPr>
  <p:slideViewPr>
    <p:cSldViewPr snapToGrid="0" snapToObjects="1">
      <p:cViewPr varScale="1">
        <p:scale>
          <a:sx n="89" d="100"/>
          <a:sy n="89" d="100"/>
        </p:scale>
        <p:origin x="200" y="4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7835AC-B937-DC4F-A9AF-DDEA21463513}" type="datetimeFigureOut">
              <a:rPr lang="en-US" smtClean="0"/>
              <a:t>3/19/22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3DCC2D-BF8E-6546-A31C-967437B0E6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0524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OMS: </a:t>
            </a:r>
            <a:r>
              <a:rPr lang="en-US" dirty="0" err="1"/>
              <a:t>reducción</a:t>
            </a:r>
            <a:r>
              <a:rPr lang="en-US" dirty="0"/>
              <a:t> de </a:t>
            </a:r>
            <a:r>
              <a:rPr lang="en-US" dirty="0" err="1"/>
              <a:t>fallecidmidos</a:t>
            </a:r>
            <a:r>
              <a:rPr lang="en-US" dirty="0"/>
              <a:t> </a:t>
            </a:r>
            <a:r>
              <a:rPr lang="en-US" dirty="0" err="1"/>
              <a:t>confirmados</a:t>
            </a:r>
            <a:r>
              <a:rPr lang="en-US" dirty="0"/>
              <a:t> y </a:t>
            </a:r>
            <a:r>
              <a:rPr lang="en-US" dirty="0" err="1"/>
              <a:t>probables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3 </a:t>
            </a:r>
            <a:r>
              <a:rPr lang="en-US" dirty="0" err="1"/>
              <a:t>semanas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DCC2D-BF8E-6546-A31C-967437B0E67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0773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OMS: </a:t>
            </a:r>
            <a:r>
              <a:rPr lang="en-US" dirty="0" err="1"/>
              <a:t>reducción</a:t>
            </a:r>
            <a:r>
              <a:rPr lang="en-US" dirty="0"/>
              <a:t> de </a:t>
            </a:r>
            <a:r>
              <a:rPr lang="en-US" dirty="0" err="1"/>
              <a:t>fallecidmidos</a:t>
            </a:r>
            <a:r>
              <a:rPr lang="en-US" dirty="0"/>
              <a:t> </a:t>
            </a:r>
            <a:r>
              <a:rPr lang="en-US" dirty="0" err="1"/>
              <a:t>confirmados</a:t>
            </a:r>
            <a:r>
              <a:rPr lang="en-US" dirty="0"/>
              <a:t> y </a:t>
            </a:r>
            <a:r>
              <a:rPr lang="en-US" dirty="0" err="1"/>
              <a:t>probables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3 </a:t>
            </a:r>
            <a:r>
              <a:rPr lang="en-US" dirty="0" err="1"/>
              <a:t>semanas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DCC2D-BF8E-6546-A31C-967437B0E67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7169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OMS: </a:t>
            </a:r>
            <a:r>
              <a:rPr lang="en-US" dirty="0" err="1"/>
              <a:t>reducción</a:t>
            </a:r>
            <a:r>
              <a:rPr lang="en-US" dirty="0"/>
              <a:t> de </a:t>
            </a:r>
            <a:r>
              <a:rPr lang="en-US" dirty="0" err="1"/>
              <a:t>fallecidmidos</a:t>
            </a:r>
            <a:r>
              <a:rPr lang="en-US" dirty="0"/>
              <a:t> </a:t>
            </a:r>
            <a:r>
              <a:rPr lang="en-US" dirty="0" err="1"/>
              <a:t>confirmados</a:t>
            </a:r>
            <a:r>
              <a:rPr lang="en-US" dirty="0"/>
              <a:t> y </a:t>
            </a:r>
            <a:r>
              <a:rPr lang="en-US" dirty="0" err="1"/>
              <a:t>probables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3 </a:t>
            </a:r>
            <a:r>
              <a:rPr lang="en-US" dirty="0" err="1"/>
              <a:t>semanas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DCC2D-BF8E-6546-A31C-967437B0E67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0878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OMS: </a:t>
            </a:r>
            <a:r>
              <a:rPr lang="en-US" dirty="0" err="1"/>
              <a:t>reducción</a:t>
            </a:r>
            <a:r>
              <a:rPr lang="en-US" dirty="0"/>
              <a:t> de </a:t>
            </a:r>
            <a:r>
              <a:rPr lang="en-US" dirty="0" err="1"/>
              <a:t>fallecidmidos</a:t>
            </a:r>
            <a:r>
              <a:rPr lang="en-US" dirty="0"/>
              <a:t> </a:t>
            </a:r>
            <a:r>
              <a:rPr lang="en-US" dirty="0" err="1"/>
              <a:t>confirmados</a:t>
            </a:r>
            <a:r>
              <a:rPr lang="en-US" dirty="0"/>
              <a:t> y </a:t>
            </a:r>
            <a:r>
              <a:rPr lang="en-US" dirty="0" err="1"/>
              <a:t>probables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3 </a:t>
            </a:r>
            <a:r>
              <a:rPr lang="en-US" dirty="0" err="1"/>
              <a:t>semanas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DCC2D-BF8E-6546-A31C-967437B0E67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7865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OMS</a:t>
            </a:r>
            <a:br>
              <a:rPr lang="en-US" dirty="0"/>
            </a:br>
            <a:r>
              <a:rPr lang="en-US" dirty="0"/>
              <a:t>Baja </a:t>
            </a:r>
            <a:r>
              <a:rPr lang="en-US" dirty="0" err="1"/>
              <a:t>sostenida</a:t>
            </a:r>
            <a:r>
              <a:rPr lang="en-US" dirty="0"/>
              <a:t> (reducer a la </a:t>
            </a:r>
            <a:r>
              <a:rPr lang="en-US" dirty="0" err="1"/>
              <a:t>mitad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3 </a:t>
            </a:r>
            <a:r>
              <a:rPr lang="en-US" dirty="0" err="1"/>
              <a:t>semanas</a:t>
            </a:r>
            <a:r>
              <a:rPr lang="en-US" dirty="0"/>
              <a:t>”</a:t>
            </a:r>
          </a:p>
          <a:p>
            <a:endParaRPr lang="en-US" dirty="0"/>
          </a:p>
          <a:p>
            <a:r>
              <a:rPr lang="en-US" dirty="0"/>
              <a:t>UK:</a:t>
            </a:r>
            <a:br>
              <a:rPr lang="en-US" dirty="0"/>
            </a:br>
            <a:r>
              <a:rPr lang="en-US" dirty="0"/>
              <a:t>Bajo 14 para </a:t>
            </a:r>
            <a:r>
              <a:rPr lang="en-US" dirty="0" err="1"/>
              <a:t>abrir</a:t>
            </a:r>
            <a:r>
              <a:rPr lang="en-US" dirty="0"/>
              <a:t> </a:t>
            </a:r>
            <a:r>
              <a:rPr lang="en-US" dirty="0" err="1"/>
              <a:t>escuelas</a:t>
            </a:r>
            <a:endParaRPr lang="en-US" dirty="0"/>
          </a:p>
          <a:p>
            <a:r>
              <a:rPr lang="en-US" dirty="0"/>
              <a:t>Bajo 1,4 para </a:t>
            </a:r>
            <a:r>
              <a:rPr lang="en-US" dirty="0" err="1"/>
              <a:t>abrir</a:t>
            </a:r>
            <a:r>
              <a:rPr lang="en-US" dirty="0"/>
              <a:t> el resto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DCC2D-BF8E-6546-A31C-967437B0E67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8230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OMS</a:t>
            </a:r>
            <a:br>
              <a:rPr lang="en-US" dirty="0"/>
            </a:br>
            <a:r>
              <a:rPr lang="en-US" dirty="0"/>
              <a:t>Baja </a:t>
            </a:r>
            <a:r>
              <a:rPr lang="en-US" dirty="0" err="1"/>
              <a:t>sostenida</a:t>
            </a:r>
            <a:r>
              <a:rPr lang="en-US" dirty="0"/>
              <a:t> (reducer a la </a:t>
            </a:r>
            <a:r>
              <a:rPr lang="en-US" dirty="0" err="1"/>
              <a:t>mitad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3 </a:t>
            </a:r>
            <a:r>
              <a:rPr lang="en-US" dirty="0" err="1"/>
              <a:t>semanas</a:t>
            </a:r>
            <a:r>
              <a:rPr lang="en-US" dirty="0"/>
              <a:t>”</a:t>
            </a:r>
          </a:p>
          <a:p>
            <a:endParaRPr lang="en-US" dirty="0"/>
          </a:p>
          <a:p>
            <a:r>
              <a:rPr lang="en-US" dirty="0"/>
              <a:t>UK:</a:t>
            </a:r>
            <a:br>
              <a:rPr lang="en-US" dirty="0"/>
            </a:br>
            <a:r>
              <a:rPr lang="en-US" dirty="0"/>
              <a:t>Bajo 14 para </a:t>
            </a:r>
            <a:r>
              <a:rPr lang="en-US" dirty="0" err="1"/>
              <a:t>abrir</a:t>
            </a:r>
            <a:r>
              <a:rPr lang="en-US" dirty="0"/>
              <a:t> </a:t>
            </a:r>
            <a:r>
              <a:rPr lang="en-US" dirty="0" err="1"/>
              <a:t>escuelas</a:t>
            </a:r>
            <a:endParaRPr lang="en-US" dirty="0"/>
          </a:p>
          <a:p>
            <a:r>
              <a:rPr lang="en-US" dirty="0"/>
              <a:t>Bajo 1,4 para </a:t>
            </a:r>
            <a:r>
              <a:rPr lang="en-US" dirty="0" err="1"/>
              <a:t>abrir</a:t>
            </a:r>
            <a:r>
              <a:rPr lang="en-US" dirty="0"/>
              <a:t> el resto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DCC2D-BF8E-6546-A31C-967437B0E67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3717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OMS: </a:t>
            </a:r>
            <a:r>
              <a:rPr lang="en-US" dirty="0" err="1"/>
              <a:t>Menor</a:t>
            </a:r>
            <a:r>
              <a:rPr lang="en-US" dirty="0"/>
              <a:t> a 5%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últimas</a:t>
            </a:r>
            <a:r>
              <a:rPr lang="en-US" dirty="0"/>
              <a:t> 2 </a:t>
            </a:r>
            <a:r>
              <a:rPr lang="en-US" dirty="0" err="1"/>
              <a:t>semanas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DCC2D-BF8E-6546-A31C-967437B0E67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6903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OMS: </a:t>
            </a:r>
            <a:r>
              <a:rPr lang="en-US" dirty="0" err="1"/>
              <a:t>Menor</a:t>
            </a:r>
            <a:r>
              <a:rPr lang="en-US" dirty="0"/>
              <a:t> a 5%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últimas</a:t>
            </a:r>
            <a:r>
              <a:rPr lang="en-US" dirty="0"/>
              <a:t> 2 </a:t>
            </a:r>
            <a:r>
              <a:rPr lang="en-US" dirty="0" err="1"/>
              <a:t>semanas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DCC2D-BF8E-6546-A31C-967437B0E67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4186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8FD505-BBC5-C843-8C23-3DCF9D7485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E3F7C7-8544-BD48-89A0-9A24034F3B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35705C-21E0-8E4E-B0D8-648564DB89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B29E-0F50-7548-8684-F241B8F328C1}" type="datetimeFigureOut">
              <a:rPr lang="en-US" smtClean="0"/>
              <a:t>3/19/22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276593-E5F0-3E49-BF80-F1CF907ED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DB1596-A9E0-D247-90CB-64AA7EEDD7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0734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5B276-89EF-6044-9281-126BE0E2F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7109DA4-2C6A-3E47-9A48-24229312ED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F2CFFD-E687-234A-9F01-50BA6ADB95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B29E-0F50-7548-8684-F241B8F328C1}" type="datetimeFigureOut">
              <a:rPr lang="en-US" smtClean="0"/>
              <a:t>3/19/22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BA8CE8-B362-1440-9BAC-B9E1016408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2A4555-13BF-6D4A-8B04-BB658203D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4643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3397F40-5536-8F44-9346-EB9834505E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FF1AC5-03D4-DF4B-A1A2-0743E1E972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D17536-2408-AA4E-9256-6BB205449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B29E-0F50-7548-8684-F241B8F328C1}" type="datetimeFigureOut">
              <a:rPr lang="en-US" smtClean="0"/>
              <a:t>3/19/22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EC12FC-8FA4-FE4D-AF67-1CB6E8C1DB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26E499-62CD-F14F-837D-850C4A974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5176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B1FCC-F75D-C545-BEA4-87091BB2CA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651CB7-E2D1-214E-BC3F-740C2EFA30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4CFD37-66C7-5B48-95DE-1C90C4EF7E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B29E-0F50-7548-8684-F241B8F328C1}" type="datetimeFigureOut">
              <a:rPr lang="en-US" smtClean="0"/>
              <a:t>3/19/22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26A068-2412-0B40-BD0E-E178E4AE30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150CB2-6733-1B43-87B4-E3CA93D8E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3644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9F9DB2-3535-134C-86A3-05DA8EAC2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B1ECE9-8E00-504A-9D76-C5D5224A54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229FA6-4A28-8247-9AD5-FC1176B450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B29E-0F50-7548-8684-F241B8F328C1}" type="datetimeFigureOut">
              <a:rPr lang="en-US" smtClean="0"/>
              <a:t>3/19/22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8C6E5B-A3EC-BC46-997E-D4DEBC8FC8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81D66A-0499-6D40-826D-6FB7703B3A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3334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C3782E-C7C6-3745-A052-0F992B122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559A25-6192-9B4B-9349-B3A1AE2D70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699815-DA51-0642-B7BE-3FDC085988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BDEE98-4976-6942-BEA0-2744300FCC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B29E-0F50-7548-8684-F241B8F328C1}" type="datetimeFigureOut">
              <a:rPr lang="en-US" smtClean="0"/>
              <a:t>3/19/22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7BEC14-B888-474A-BD98-7356DA104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73EA50-8090-DF4F-AE26-EE631F1039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9275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283CBD-4217-4E42-9CF5-57C117222A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AB789A-5550-4D4D-B75D-5230855114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37B505-C03C-0143-A2C8-6C4904B7C4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E11A3F3-A0C4-6048-952C-F9B25A60E2E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4F2D5A5-DD3D-D744-A9B6-D2113142E1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B3F13CA-EA18-6049-86CD-E0C60F6F41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B29E-0F50-7548-8684-F241B8F328C1}" type="datetimeFigureOut">
              <a:rPr lang="en-US" smtClean="0"/>
              <a:t>3/19/22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2BFFC36-9DCF-EA4F-813D-207BBA840C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96B34DD-0CCA-5C48-A63E-BF6360C87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4444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57C4A-9E21-564E-AE3B-7725E1C09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6BC295D-57FB-7B41-9AFC-E39DE8A1DD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B29E-0F50-7548-8684-F241B8F328C1}" type="datetimeFigureOut">
              <a:rPr lang="en-US" smtClean="0"/>
              <a:t>3/19/22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3D6B15-D48F-4942-BD00-0BF32AA04F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C900E9-CED7-3540-A1D3-0CDBCAF764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0369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C99612A-2BB5-5A41-9CA4-BA41281BA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B29E-0F50-7548-8684-F241B8F328C1}" type="datetimeFigureOut">
              <a:rPr lang="en-US" smtClean="0"/>
              <a:t>3/19/22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27582E-B8BF-6445-AEEF-82C99E555E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09EFAE-199E-0B46-BE38-913500009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DDC8F0-612C-2E4C-B92E-B7B89590FDDF}"/>
              </a:ext>
            </a:extLst>
          </p:cNvPr>
          <p:cNvSpPr txBox="1"/>
          <p:nvPr userDrawn="1"/>
        </p:nvSpPr>
        <p:spPr>
          <a:xfrm>
            <a:off x="223831" y="6488668"/>
            <a:ext cx="10262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Fuente de </a:t>
            </a:r>
            <a:r>
              <a:rPr lang="en-US" dirty="0" err="1"/>
              <a:t>datos</a:t>
            </a:r>
            <a:r>
              <a:rPr lang="en-US" dirty="0"/>
              <a:t>: </a:t>
            </a:r>
            <a:r>
              <a:rPr lang="en-US" dirty="0" err="1"/>
              <a:t>Datos</a:t>
            </a:r>
            <a:r>
              <a:rPr lang="en-US" dirty="0"/>
              <a:t> </a:t>
            </a:r>
            <a:r>
              <a:rPr lang="en-US" dirty="0" err="1"/>
              <a:t>oficiales</a:t>
            </a:r>
            <a:r>
              <a:rPr lang="en-US" dirty="0"/>
              <a:t> del </a:t>
            </a:r>
            <a:r>
              <a:rPr lang="en-US" dirty="0" err="1"/>
              <a:t>Ministerio</a:t>
            </a:r>
            <a:r>
              <a:rPr lang="en-US" dirty="0"/>
              <a:t> de </a:t>
            </a:r>
            <a:r>
              <a:rPr lang="en-US" dirty="0" err="1"/>
              <a:t>Salud</a:t>
            </a:r>
            <a:r>
              <a:rPr lang="en-US" dirty="0"/>
              <a:t>, </a:t>
            </a:r>
            <a:r>
              <a:rPr lang="en-US" dirty="0" err="1"/>
              <a:t>publicados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repositorio</a:t>
            </a:r>
            <a:r>
              <a:rPr lang="en-US" dirty="0"/>
              <a:t> del </a:t>
            </a:r>
            <a:r>
              <a:rPr lang="en-US" dirty="0" err="1"/>
              <a:t>Ministerio</a:t>
            </a:r>
            <a:r>
              <a:rPr lang="en-US" dirty="0"/>
              <a:t> de </a:t>
            </a:r>
            <a:r>
              <a:rPr lang="en-US" dirty="0" err="1"/>
              <a:t>Ciencia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55118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05D0C-EF8E-9F4A-9887-82DEDE0AD6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2191F9-7B43-6648-9892-98FC061D33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405285-6201-8A41-A256-1B222054F8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7237C3-BA0A-9747-90D3-AB51EEF907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B29E-0F50-7548-8684-F241B8F328C1}" type="datetimeFigureOut">
              <a:rPr lang="en-US" smtClean="0"/>
              <a:t>3/19/22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1B2456-0B55-4B4E-B5EE-D0724B78A4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93C4A8-95B0-DF41-A19A-0AEDBC8F4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4841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A2F767-623F-6A48-A9E0-87FE389F94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32AC2C0-5D2B-B34C-B887-8346CD4911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CEAAFD-5475-E345-A8FB-4638AC5F95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42C5CA-683C-3A48-96EB-5E2BD0EAF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B29E-0F50-7548-8684-F241B8F328C1}" type="datetimeFigureOut">
              <a:rPr lang="en-US" smtClean="0"/>
              <a:t>3/19/22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621C0C-5133-8E43-B03F-EDC7A6D8B1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CC174A-E948-074E-A9B9-5CF01A855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6762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7ACFC52-671E-CC4F-A4AC-3BDCC1B9C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7E688D-2B5F-E84B-A77F-4D5BFFED8B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D12A72-F2FC-6740-BA68-29FE7A5BE6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EEB29E-0F50-7548-8684-F241B8F328C1}" type="datetimeFigureOut">
              <a:rPr lang="en-US" smtClean="0"/>
              <a:t>3/19/22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80AEDA-A1AC-5645-9D37-9EBD07AE1A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85A91F-AB2B-4749-97F3-C42FE31483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1198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9065EC1-6B7D-F343-BAD0-8908B451AA28}"/>
              </a:ext>
            </a:extLst>
          </p:cNvPr>
          <p:cNvSpPr txBox="1"/>
          <p:nvPr/>
        </p:nvSpPr>
        <p:spPr>
          <a:xfrm>
            <a:off x="1084804" y="876693"/>
            <a:ext cx="9890464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COVID-19 EN CHILE</a:t>
            </a:r>
          </a:p>
          <a:p>
            <a:pPr algn="ctr"/>
            <a:r>
              <a:rPr lang="en-US" sz="6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CIFRAS Y TENDENCIAS </a:t>
            </a:r>
          </a:p>
          <a:p>
            <a:pPr algn="ctr"/>
            <a:endParaRPr lang="en-US" sz="6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r>
              <a:rPr lang="en-US" sz="6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AL SÁBADO 19 MARZO 2022</a:t>
            </a:r>
          </a:p>
        </p:txBody>
      </p:sp>
    </p:spTree>
    <p:extLst>
      <p:ext uri="{BB962C8B-B14F-4D97-AF65-F5344CB8AC3E}">
        <p14:creationId xmlns:p14="http://schemas.microsoft.com/office/powerpoint/2010/main" val="20777804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B65407A-4582-004A-A45F-BD87B99ABAF2}"/>
              </a:ext>
            </a:extLst>
          </p:cNvPr>
          <p:cNvSpPr txBox="1"/>
          <p:nvPr/>
        </p:nvSpPr>
        <p:spPr>
          <a:xfrm>
            <a:off x="2627010" y="128200"/>
            <a:ext cx="6937980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CASOS CONFIRMADOS POR SEMANA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B4C4A9E-BE9F-1C4C-9B0E-EA196D3A39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4400" y="712975"/>
            <a:ext cx="78232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6369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B65407A-4582-004A-A45F-BD87B99ABAF2}"/>
              </a:ext>
            </a:extLst>
          </p:cNvPr>
          <p:cNvSpPr txBox="1"/>
          <p:nvPr/>
        </p:nvSpPr>
        <p:spPr>
          <a:xfrm>
            <a:off x="188534" y="128200"/>
            <a:ext cx="6068989" cy="132343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INCIDENCIA </a:t>
            </a:r>
          </a:p>
          <a:p>
            <a:pPr algn="ctr"/>
            <a:r>
              <a:rPr lang="en-US" sz="2400" dirty="0" err="1"/>
              <a:t>Promedio</a:t>
            </a:r>
            <a:r>
              <a:rPr lang="en-US" sz="2400" dirty="0"/>
              <a:t> </a:t>
            </a:r>
            <a:r>
              <a:rPr lang="en-US" sz="2400" dirty="0" err="1"/>
              <a:t>casos</a:t>
            </a:r>
            <a:r>
              <a:rPr lang="en-US" sz="2400" dirty="0"/>
              <a:t> </a:t>
            </a:r>
            <a:r>
              <a:rPr lang="en-US" sz="2400" dirty="0" err="1"/>
              <a:t>confirmados</a:t>
            </a:r>
            <a:r>
              <a:rPr lang="en-US" sz="2400" dirty="0"/>
              <a:t> </a:t>
            </a:r>
            <a:r>
              <a:rPr lang="en-US" sz="2400" dirty="0" err="1"/>
              <a:t>diarios</a:t>
            </a:r>
            <a:r>
              <a:rPr lang="en-US" sz="2400" dirty="0"/>
              <a:t> </a:t>
            </a:r>
          </a:p>
          <a:p>
            <a:pPr algn="ctr"/>
            <a:r>
              <a:rPr lang="en-US" sz="2400" dirty="0"/>
              <a:t>x 100 mil </a:t>
            </a:r>
            <a:r>
              <a:rPr lang="en-US" sz="2400" dirty="0" err="1"/>
              <a:t>habitantes</a:t>
            </a:r>
            <a:endParaRPr lang="en-US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AA3CF90-3BBE-F041-B74C-D680E845FFBE}"/>
              </a:ext>
            </a:extLst>
          </p:cNvPr>
          <p:cNvSpPr txBox="1"/>
          <p:nvPr/>
        </p:nvSpPr>
        <p:spPr>
          <a:xfrm>
            <a:off x="6257523" y="128200"/>
            <a:ext cx="5785995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TESTS PCR SEMANALES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850994-6A0B-1E4B-AA50-BA94D63281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99" y="1512650"/>
            <a:ext cx="6134326" cy="44694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DFB9AC7-1E7A-ED41-AF3D-109DFB3B1E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9721" y="1512649"/>
            <a:ext cx="6048636" cy="4469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0864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BCAFE7A-E299-D14E-9413-EB5C984AF441}"/>
              </a:ext>
            </a:extLst>
          </p:cNvPr>
          <p:cNvSpPr txBox="1"/>
          <p:nvPr/>
        </p:nvSpPr>
        <p:spPr>
          <a:xfrm>
            <a:off x="3621059" y="2846895"/>
            <a:ext cx="421936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POSITIVIDAD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B465201-ED47-B64A-B505-4DDA25649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0632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B65407A-4582-004A-A45F-BD87B99ABAF2}"/>
              </a:ext>
            </a:extLst>
          </p:cNvPr>
          <p:cNvSpPr txBox="1"/>
          <p:nvPr/>
        </p:nvSpPr>
        <p:spPr>
          <a:xfrm>
            <a:off x="2600918" y="0"/>
            <a:ext cx="7564828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/>
              <a:t>POSITIVIDAD SEMANAL EN CHILE (TEST PCR)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A47EBA-1FF0-004A-98A5-9228C1D550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546100"/>
            <a:ext cx="7772400" cy="576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116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B65407A-4582-004A-A45F-BD87B99ABAF2}"/>
              </a:ext>
            </a:extLst>
          </p:cNvPr>
          <p:cNvSpPr txBox="1"/>
          <p:nvPr/>
        </p:nvSpPr>
        <p:spPr>
          <a:xfrm>
            <a:off x="4296885" y="0"/>
            <a:ext cx="3598229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/>
              <a:t>TESTS DE ANTÍGENO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A1CD53-580B-B247-B344-C638ED4B5016}"/>
              </a:ext>
            </a:extLst>
          </p:cNvPr>
          <p:cNvSpPr txBox="1"/>
          <p:nvPr/>
        </p:nvSpPr>
        <p:spPr>
          <a:xfrm>
            <a:off x="1813322" y="939060"/>
            <a:ext cx="25090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2400" dirty="0"/>
              <a:t>TESTS SEMANALES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CA662A-1C2E-FA46-9D88-094DDB686220}"/>
              </a:ext>
            </a:extLst>
          </p:cNvPr>
          <p:cNvSpPr txBox="1"/>
          <p:nvPr/>
        </p:nvSpPr>
        <p:spPr>
          <a:xfrm>
            <a:off x="7387145" y="932824"/>
            <a:ext cx="31040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2400" dirty="0"/>
              <a:t>POSITIVIDAD SEMANAL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D91658D-F14A-9244-A90C-6719C11ADB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7" y="1686890"/>
            <a:ext cx="5861330" cy="442962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ECB2B08-CB47-EA40-9B83-FB5BC7D2A2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2379" y="1742538"/>
            <a:ext cx="5782454" cy="4296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6232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BCAFE7A-E299-D14E-9413-EB5C984AF441}"/>
              </a:ext>
            </a:extLst>
          </p:cNvPr>
          <p:cNvSpPr txBox="1"/>
          <p:nvPr/>
        </p:nvSpPr>
        <p:spPr>
          <a:xfrm>
            <a:off x="2570612" y="2790624"/>
            <a:ext cx="705077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SITUACIÓN REGIONAL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B465201-ED47-B64A-B505-4DDA25649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7101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5690B03-9D47-C14E-B04F-CDC54442A1B8}"/>
              </a:ext>
            </a:extLst>
          </p:cNvPr>
          <p:cNvSpPr txBox="1"/>
          <p:nvPr/>
        </p:nvSpPr>
        <p:spPr>
          <a:xfrm>
            <a:off x="2856794" y="28135"/>
            <a:ext cx="64784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NIVEL DE CONTAGIO – 19 </a:t>
            </a:r>
            <a:r>
              <a:rPr lang="en-US" sz="3200" dirty="0" err="1"/>
              <a:t>Marzo</a:t>
            </a:r>
            <a:r>
              <a:rPr lang="en-US" sz="3200" dirty="0"/>
              <a:t> 2022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8843A03-435E-7540-A3E7-D35A280C5CFD}"/>
              </a:ext>
            </a:extLst>
          </p:cNvPr>
          <p:cNvSpPr/>
          <p:nvPr/>
        </p:nvSpPr>
        <p:spPr>
          <a:xfrm>
            <a:off x="4114326" y="6134099"/>
            <a:ext cx="42382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Según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umbrales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definidos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por ICOVID Chile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4462F1-057B-3647-9618-9C32A70D14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446" y="489653"/>
            <a:ext cx="11263971" cy="5644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9181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5690B03-9D47-C14E-B04F-CDC54442A1B8}"/>
              </a:ext>
            </a:extLst>
          </p:cNvPr>
          <p:cNvSpPr txBox="1"/>
          <p:nvPr/>
        </p:nvSpPr>
        <p:spPr>
          <a:xfrm>
            <a:off x="2308282" y="28135"/>
            <a:ext cx="75754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REDUCIENDO POSITIVIDAD – 19 </a:t>
            </a:r>
            <a:r>
              <a:rPr lang="en-US" sz="3200" dirty="0" err="1"/>
              <a:t>Marzo</a:t>
            </a:r>
            <a:r>
              <a:rPr lang="en-US" sz="3200" dirty="0"/>
              <a:t> 2022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8843A03-435E-7540-A3E7-D35A280C5CFD}"/>
              </a:ext>
            </a:extLst>
          </p:cNvPr>
          <p:cNvSpPr/>
          <p:nvPr/>
        </p:nvSpPr>
        <p:spPr>
          <a:xfrm>
            <a:off x="4114326" y="6134099"/>
            <a:ext cx="42382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Según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umbrales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definidos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por ICOVID Chile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8735706-287D-A547-BB07-3E72BF0310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539750"/>
            <a:ext cx="11430000" cy="577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9629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812A473-A74C-FC4F-8976-C670E80DF397}"/>
              </a:ext>
            </a:extLst>
          </p:cNvPr>
          <p:cNvSpPr txBox="1"/>
          <p:nvPr/>
        </p:nvSpPr>
        <p:spPr>
          <a:xfrm>
            <a:off x="0" y="6448620"/>
            <a:ext cx="8132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Fuente: Centro de </a:t>
            </a:r>
            <a:r>
              <a:rPr lang="en-US" dirty="0" err="1"/>
              <a:t>Modelamiento</a:t>
            </a:r>
            <a:r>
              <a:rPr lang="en-US" dirty="0"/>
              <a:t> </a:t>
            </a:r>
            <a:r>
              <a:rPr lang="en-US" dirty="0" err="1"/>
              <a:t>Matemático</a:t>
            </a:r>
            <a:r>
              <a:rPr lang="en-US" dirty="0"/>
              <a:t>, http://covid-19vis.cmm.uchile.cl/race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423459-FDA9-4647-8DC3-91E9FEA07904}"/>
              </a:ext>
            </a:extLst>
          </p:cNvPr>
          <p:cNvSpPr txBox="1"/>
          <p:nvPr/>
        </p:nvSpPr>
        <p:spPr>
          <a:xfrm>
            <a:off x="1966600" y="-18567"/>
            <a:ext cx="825879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err="1"/>
              <a:t>Número</a:t>
            </a:r>
            <a:r>
              <a:rPr lang="en-US" sz="2400" dirty="0"/>
              <a:t> </a:t>
            </a:r>
            <a:r>
              <a:rPr lang="en-US" sz="2400" dirty="0" err="1"/>
              <a:t>reproductivo</a:t>
            </a:r>
            <a:r>
              <a:rPr lang="en-US" sz="2400" dirty="0"/>
              <a:t> </a:t>
            </a:r>
            <a:r>
              <a:rPr lang="en-US" sz="2400" dirty="0" err="1"/>
              <a:t>efectivo</a:t>
            </a:r>
            <a:r>
              <a:rPr lang="en-US" sz="2400" dirty="0"/>
              <a:t> (o R </a:t>
            </a:r>
            <a:r>
              <a:rPr lang="en-US" sz="2400" dirty="0" err="1"/>
              <a:t>efectivo</a:t>
            </a:r>
            <a:r>
              <a:rPr lang="en-US" sz="2400" dirty="0"/>
              <a:t>) </a:t>
            </a:r>
          </a:p>
          <a:p>
            <a:pPr algn="ctr"/>
            <a:r>
              <a:rPr lang="en-US" dirty="0" err="1"/>
              <a:t>Corresponde</a:t>
            </a:r>
            <a:r>
              <a:rPr lang="en-US" dirty="0"/>
              <a:t> al </a:t>
            </a:r>
            <a:r>
              <a:rPr lang="en-US" dirty="0" err="1"/>
              <a:t>número</a:t>
            </a:r>
            <a:r>
              <a:rPr lang="en-US" dirty="0"/>
              <a:t> </a:t>
            </a:r>
            <a:r>
              <a:rPr lang="en-US" dirty="0" err="1"/>
              <a:t>promedio</a:t>
            </a:r>
            <a:r>
              <a:rPr lang="en-US" dirty="0"/>
              <a:t> de personas </a:t>
            </a:r>
            <a:r>
              <a:rPr lang="en-US" dirty="0" err="1"/>
              <a:t>infectadas</a:t>
            </a:r>
            <a:r>
              <a:rPr lang="en-US" dirty="0"/>
              <a:t> por una persona </a:t>
            </a:r>
            <a:r>
              <a:rPr lang="en-US" dirty="0" err="1"/>
              <a:t>infecciosa</a:t>
            </a:r>
            <a:r>
              <a:rPr lang="en-US" dirty="0"/>
              <a:t>. </a:t>
            </a:r>
          </a:p>
        </p:txBody>
      </p:sp>
      <p:pic>
        <p:nvPicPr>
          <p:cNvPr id="8" name="Picture 7" descr="Chart, background pattern&#10;&#10;Description automatically generated">
            <a:extLst>
              <a:ext uri="{FF2B5EF4-FFF2-40B4-BE49-F238E27FC236}">
                <a16:creationId xmlns:a16="http://schemas.microsoft.com/office/drawing/2014/main" id="{4493C671-FDCF-FA41-90AA-E38E06B386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014" y="1080724"/>
            <a:ext cx="11009971" cy="516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1260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22433A70-977D-C840-9BCB-9ECF9B80CB77}"/>
              </a:ext>
            </a:extLst>
          </p:cNvPr>
          <p:cNvSpPr txBox="1"/>
          <p:nvPr/>
        </p:nvSpPr>
        <p:spPr>
          <a:xfrm>
            <a:off x="4156518" y="0"/>
            <a:ext cx="447571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RESUMEN SEMANAL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A63C90-DCF1-FF43-ADFA-D8F0C39EA90F}"/>
              </a:ext>
            </a:extLst>
          </p:cNvPr>
          <p:cNvSpPr/>
          <p:nvPr/>
        </p:nvSpPr>
        <p:spPr>
          <a:xfrm>
            <a:off x="462140" y="1610486"/>
            <a:ext cx="4824000" cy="1292662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3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Hospitalizaciones</a:t>
            </a: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UCI</a:t>
            </a:r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sz="2800" b="1" dirty="0">
                <a:solidFill>
                  <a:srgbClr val="FF0000"/>
                </a:solidFill>
              </a:rPr>
              <a:t>ALTO Y BAJANDO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23C3ADC-F344-EC47-BE69-A5C7C2F032A1}"/>
              </a:ext>
            </a:extLst>
          </p:cNvPr>
          <p:cNvSpPr/>
          <p:nvPr/>
        </p:nvSpPr>
        <p:spPr>
          <a:xfrm>
            <a:off x="6825529" y="1614877"/>
            <a:ext cx="4823999" cy="1292662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3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Fallecidos</a:t>
            </a: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3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semanales</a:t>
            </a:r>
            <a:endParaRPr lang="en-US" sz="3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en-US" dirty="0"/>
          </a:p>
          <a:p>
            <a:pPr algn="ctr"/>
            <a:r>
              <a:rPr lang="en-US" sz="2800" b="1" dirty="0">
                <a:solidFill>
                  <a:srgbClr val="FF0000"/>
                </a:solidFill>
              </a:rPr>
              <a:t>ALTO Y BAJANDO</a:t>
            </a:r>
            <a:endParaRPr lang="en-US" sz="2800" b="1" dirty="0">
              <a:solidFill>
                <a:srgbClr val="00417C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811E62D-18FC-C040-AC7D-3ACBA4D09B8E}"/>
              </a:ext>
            </a:extLst>
          </p:cNvPr>
          <p:cNvSpPr/>
          <p:nvPr/>
        </p:nvSpPr>
        <p:spPr>
          <a:xfrm>
            <a:off x="1925460" y="4082746"/>
            <a:ext cx="8937827" cy="1723549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NIVEL DE CONTAGIOS</a:t>
            </a:r>
          </a:p>
          <a:p>
            <a:pPr algn="ctr"/>
            <a:endParaRPr lang="en-US" dirty="0"/>
          </a:p>
          <a:p>
            <a:pPr algn="ctr"/>
            <a:r>
              <a:rPr lang="en-US" sz="2800" b="1" dirty="0">
                <a:solidFill>
                  <a:srgbClr val="FF0000"/>
                </a:solidFill>
              </a:rPr>
              <a:t>MUY ALTO EN TODAS LAS REGIONES</a:t>
            </a:r>
          </a:p>
          <a:p>
            <a:pPr algn="ctr"/>
            <a:r>
              <a:rPr lang="en-US" sz="2800" b="1" dirty="0">
                <a:solidFill>
                  <a:schemeClr val="accent6"/>
                </a:solidFill>
              </a:rPr>
              <a:t>BAJANDO</a:t>
            </a:r>
            <a:endParaRPr lang="en-US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3085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BCAFE7A-E299-D14E-9413-EB5C984AF441}"/>
              </a:ext>
            </a:extLst>
          </p:cNvPr>
          <p:cNvSpPr txBox="1"/>
          <p:nvPr/>
        </p:nvSpPr>
        <p:spPr>
          <a:xfrm>
            <a:off x="3308808" y="2809188"/>
            <a:ext cx="585833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PACIENTES EN UCI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B465201-ED47-B64A-B505-4DDA25649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5045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A6CFA87-D58F-224D-9F2D-710F3EAE4A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9568"/>
          <a:stretch/>
        </p:blipFill>
        <p:spPr>
          <a:xfrm>
            <a:off x="545383" y="1067704"/>
            <a:ext cx="11067100" cy="483303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2259B1F-30A8-6649-A67B-5492B86DC305}"/>
              </a:ext>
            </a:extLst>
          </p:cNvPr>
          <p:cNvSpPr txBox="1"/>
          <p:nvPr/>
        </p:nvSpPr>
        <p:spPr>
          <a:xfrm>
            <a:off x="2627010" y="128200"/>
            <a:ext cx="6937980" cy="107721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CASOS CONFIRMADOS POR SEMANA  </a:t>
            </a:r>
          </a:p>
          <a:p>
            <a:pPr algn="ctr"/>
            <a:r>
              <a:rPr lang="en-US" sz="3200" dirty="0"/>
              <a:t>POR EDAD</a:t>
            </a:r>
          </a:p>
        </p:txBody>
      </p:sp>
    </p:spTree>
    <p:extLst>
      <p:ext uri="{BB962C8B-B14F-4D97-AF65-F5344CB8AC3E}">
        <p14:creationId xmlns:p14="http://schemas.microsoft.com/office/powerpoint/2010/main" val="24994518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A6CFA87-D58F-224D-9F2D-710F3EAE4A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54" t="49497" r="154" b="71"/>
          <a:stretch/>
        </p:blipFill>
        <p:spPr>
          <a:xfrm>
            <a:off x="545383" y="1067704"/>
            <a:ext cx="11067100" cy="483303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4E75F08-50B0-C04C-9F61-12A34F657232}"/>
              </a:ext>
            </a:extLst>
          </p:cNvPr>
          <p:cNvSpPr txBox="1"/>
          <p:nvPr/>
        </p:nvSpPr>
        <p:spPr>
          <a:xfrm>
            <a:off x="2627010" y="128200"/>
            <a:ext cx="6937980" cy="107721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CASOS CONFIRMADOS POR SEMANA  </a:t>
            </a:r>
          </a:p>
          <a:p>
            <a:pPr algn="ctr"/>
            <a:r>
              <a:rPr lang="en-US" sz="3200" dirty="0"/>
              <a:t>POR EDAD</a:t>
            </a:r>
          </a:p>
        </p:txBody>
      </p:sp>
    </p:spTree>
    <p:extLst>
      <p:ext uri="{BB962C8B-B14F-4D97-AF65-F5344CB8AC3E}">
        <p14:creationId xmlns:p14="http://schemas.microsoft.com/office/powerpoint/2010/main" val="18840940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4910ABB-FDAD-A646-807B-0D77968B38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6341" y="1190815"/>
            <a:ext cx="7979317" cy="51910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837F987-2B1D-834C-89C6-2DA8BA75B64F}"/>
              </a:ext>
            </a:extLst>
          </p:cNvPr>
          <p:cNvSpPr txBox="1"/>
          <p:nvPr/>
        </p:nvSpPr>
        <p:spPr>
          <a:xfrm>
            <a:off x="2627010" y="128200"/>
            <a:ext cx="6937980" cy="107721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CASOS CONFIRMADOS POR SEMANA  </a:t>
            </a:r>
          </a:p>
          <a:p>
            <a:pPr algn="ctr"/>
            <a:r>
              <a:rPr lang="en-US" sz="3200" dirty="0"/>
              <a:t>5 a 14 AÑOS</a:t>
            </a:r>
          </a:p>
        </p:txBody>
      </p:sp>
    </p:spTree>
    <p:extLst>
      <p:ext uri="{BB962C8B-B14F-4D97-AF65-F5344CB8AC3E}">
        <p14:creationId xmlns:p14="http://schemas.microsoft.com/office/powerpoint/2010/main" val="36640292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BCAFE7A-E299-D14E-9413-EB5C984AF441}"/>
              </a:ext>
            </a:extLst>
          </p:cNvPr>
          <p:cNvSpPr txBox="1"/>
          <p:nvPr/>
        </p:nvSpPr>
        <p:spPr>
          <a:xfrm>
            <a:off x="3251343" y="2719186"/>
            <a:ext cx="568931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CASOS POR EDAD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B465201-ED47-B64A-B505-4DDA25649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4783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A6CFA87-D58F-224D-9F2D-710F3EAE4A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9568"/>
          <a:stretch/>
        </p:blipFill>
        <p:spPr>
          <a:xfrm>
            <a:off x="545383" y="1067704"/>
            <a:ext cx="11067100" cy="483303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2259B1F-30A8-6649-A67B-5492B86DC305}"/>
              </a:ext>
            </a:extLst>
          </p:cNvPr>
          <p:cNvSpPr txBox="1"/>
          <p:nvPr/>
        </p:nvSpPr>
        <p:spPr>
          <a:xfrm>
            <a:off x="2627010" y="128200"/>
            <a:ext cx="6937980" cy="107721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CASOS CONFIRMADOS POR SEMANA  </a:t>
            </a:r>
          </a:p>
          <a:p>
            <a:pPr algn="ctr"/>
            <a:r>
              <a:rPr lang="en-US" sz="3200" dirty="0"/>
              <a:t>POR EDAD</a:t>
            </a:r>
          </a:p>
        </p:txBody>
      </p:sp>
    </p:spTree>
    <p:extLst>
      <p:ext uri="{BB962C8B-B14F-4D97-AF65-F5344CB8AC3E}">
        <p14:creationId xmlns:p14="http://schemas.microsoft.com/office/powerpoint/2010/main" val="13012250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A6CFA87-D58F-224D-9F2D-710F3EAE4A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54" t="49497" r="154" b="71"/>
          <a:stretch/>
        </p:blipFill>
        <p:spPr>
          <a:xfrm>
            <a:off x="545383" y="1067704"/>
            <a:ext cx="11067100" cy="483303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4E75F08-50B0-C04C-9F61-12A34F657232}"/>
              </a:ext>
            </a:extLst>
          </p:cNvPr>
          <p:cNvSpPr txBox="1"/>
          <p:nvPr/>
        </p:nvSpPr>
        <p:spPr>
          <a:xfrm>
            <a:off x="2627010" y="128200"/>
            <a:ext cx="6937980" cy="107721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CASOS CONFIRMADOS POR SEMANA  </a:t>
            </a:r>
          </a:p>
          <a:p>
            <a:pPr algn="ctr"/>
            <a:r>
              <a:rPr lang="en-US" sz="3200" dirty="0"/>
              <a:t>POR EDAD</a:t>
            </a:r>
          </a:p>
        </p:txBody>
      </p:sp>
    </p:spTree>
    <p:extLst>
      <p:ext uri="{BB962C8B-B14F-4D97-AF65-F5344CB8AC3E}">
        <p14:creationId xmlns:p14="http://schemas.microsoft.com/office/powerpoint/2010/main" val="1802495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4910ABB-FDAD-A646-807B-0D77968B38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6341" y="1190815"/>
            <a:ext cx="7979317" cy="51910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837F987-2B1D-834C-89C6-2DA8BA75B64F}"/>
              </a:ext>
            </a:extLst>
          </p:cNvPr>
          <p:cNvSpPr txBox="1"/>
          <p:nvPr/>
        </p:nvSpPr>
        <p:spPr>
          <a:xfrm>
            <a:off x="2627010" y="128200"/>
            <a:ext cx="6937980" cy="107721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CASOS CONFIRMADOS POR SEMANA  </a:t>
            </a:r>
          </a:p>
          <a:p>
            <a:pPr algn="ctr"/>
            <a:r>
              <a:rPr lang="en-US" sz="3200" dirty="0"/>
              <a:t>5 a 14 AÑOS</a:t>
            </a:r>
          </a:p>
        </p:txBody>
      </p:sp>
    </p:spTree>
    <p:extLst>
      <p:ext uri="{BB962C8B-B14F-4D97-AF65-F5344CB8AC3E}">
        <p14:creationId xmlns:p14="http://schemas.microsoft.com/office/powerpoint/2010/main" val="14852267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1999CAA-B25F-0647-8162-6AAAFA1F98E4}"/>
              </a:ext>
            </a:extLst>
          </p:cNvPr>
          <p:cNvSpPr txBox="1"/>
          <p:nvPr/>
        </p:nvSpPr>
        <p:spPr>
          <a:xfrm>
            <a:off x="1543901" y="1771650"/>
            <a:ext cx="868487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/>
              <a:t>DATOS DE COVID19 EN MENORES </a:t>
            </a:r>
          </a:p>
          <a:p>
            <a:pPr algn="ctr"/>
            <a:r>
              <a:rPr lang="en-US" sz="4800" dirty="0"/>
              <a:t>REINO UNIDO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871AF4-4425-6142-968D-E2C8127F859C}"/>
              </a:ext>
            </a:extLst>
          </p:cNvPr>
          <p:cNvSpPr txBox="1"/>
          <p:nvPr/>
        </p:nvSpPr>
        <p:spPr>
          <a:xfrm>
            <a:off x="4045470" y="4171950"/>
            <a:ext cx="41010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Fuente: Independent SAGE</a:t>
            </a:r>
          </a:p>
        </p:txBody>
      </p:sp>
    </p:spTree>
    <p:extLst>
      <p:ext uri="{BB962C8B-B14F-4D97-AF65-F5344CB8AC3E}">
        <p14:creationId xmlns:p14="http://schemas.microsoft.com/office/powerpoint/2010/main" val="38477394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BB869A5-790E-7247-A449-82EE2FA36D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0" y="0"/>
            <a:ext cx="965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9317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2A133E8-52BE-3F4A-A509-2207DE810E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5410" y="0"/>
            <a:ext cx="96411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1657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B65407A-4582-004A-A45F-BD87B99ABAF2}"/>
              </a:ext>
            </a:extLst>
          </p:cNvPr>
          <p:cNvSpPr txBox="1"/>
          <p:nvPr/>
        </p:nvSpPr>
        <p:spPr>
          <a:xfrm>
            <a:off x="2032611" y="214269"/>
            <a:ext cx="8126777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 err="1"/>
              <a:t>Pacientes</a:t>
            </a:r>
            <a:r>
              <a:rPr lang="en-US" sz="3200" dirty="0"/>
              <a:t> COVID-19 </a:t>
            </a:r>
            <a:r>
              <a:rPr lang="en-US" sz="3200" dirty="0" err="1"/>
              <a:t>en</a:t>
            </a:r>
            <a:r>
              <a:rPr lang="en-US" sz="3200" dirty="0"/>
              <a:t> UCI </a:t>
            </a:r>
            <a:r>
              <a:rPr lang="en-US" sz="3200" dirty="0" err="1"/>
              <a:t>reportados</a:t>
            </a:r>
            <a:r>
              <a:rPr lang="en-US" sz="3200" dirty="0"/>
              <a:t> </a:t>
            </a:r>
            <a:r>
              <a:rPr lang="en-US" sz="3200" dirty="0" err="1"/>
              <a:t>en</a:t>
            </a:r>
            <a:r>
              <a:rPr lang="en-US" sz="3200" dirty="0"/>
              <a:t> Chile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4337A5C-78AE-A343-A56E-B3FF17FDF5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3170" y="1068836"/>
            <a:ext cx="7685657" cy="5574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6173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16978F3-AE48-C841-847F-94EE1D1B0D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3000" y="0"/>
            <a:ext cx="966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1988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BCAFE7A-E299-D14E-9413-EB5C984AF441}"/>
              </a:ext>
            </a:extLst>
          </p:cNvPr>
          <p:cNvSpPr txBox="1"/>
          <p:nvPr/>
        </p:nvSpPr>
        <p:spPr>
          <a:xfrm>
            <a:off x="3621059" y="2846895"/>
            <a:ext cx="447661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VACUNACIÓN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B465201-ED47-B64A-B505-4DDA25649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4008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22433A70-977D-C840-9BCB-9ECF9B80CB77}"/>
              </a:ext>
            </a:extLst>
          </p:cNvPr>
          <p:cNvSpPr txBox="1"/>
          <p:nvPr/>
        </p:nvSpPr>
        <p:spPr>
          <a:xfrm>
            <a:off x="-73478" y="0"/>
            <a:ext cx="12338956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100" dirty="0" err="1"/>
              <a:t>Cobertura</a:t>
            </a:r>
            <a:r>
              <a:rPr lang="en-US" sz="3100" dirty="0"/>
              <a:t> de </a:t>
            </a:r>
            <a:r>
              <a:rPr lang="en-US" sz="3100" dirty="0" err="1"/>
              <a:t>Vacunación</a:t>
            </a:r>
            <a:r>
              <a:rPr lang="en-US" sz="3100" dirty="0"/>
              <a:t> COVID-19 </a:t>
            </a:r>
            <a:r>
              <a:rPr lang="en-US" sz="3100" dirty="0" err="1"/>
              <a:t>en</a:t>
            </a:r>
            <a:r>
              <a:rPr lang="en-US" sz="3100" dirty="0"/>
              <a:t> Chile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48A4CA-3BDA-DF46-9B7F-0A23EBAA1D10}"/>
              </a:ext>
            </a:extLst>
          </p:cNvPr>
          <p:cNvSpPr txBox="1"/>
          <p:nvPr/>
        </p:nvSpPr>
        <p:spPr>
          <a:xfrm>
            <a:off x="10236200" y="3995012"/>
            <a:ext cx="237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60033C-48B3-1E42-A180-100FEDC8D62B}"/>
              </a:ext>
            </a:extLst>
          </p:cNvPr>
          <p:cNvSpPr txBox="1"/>
          <p:nvPr/>
        </p:nvSpPr>
        <p:spPr>
          <a:xfrm>
            <a:off x="160256" y="6447934"/>
            <a:ext cx="5882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Fuente: </a:t>
            </a:r>
            <a:r>
              <a:rPr lang="en-US" dirty="0" err="1"/>
              <a:t>Repositorio</a:t>
            </a:r>
            <a:r>
              <a:rPr lang="en-US" dirty="0"/>
              <a:t> de </a:t>
            </a:r>
            <a:r>
              <a:rPr lang="en-US" dirty="0" err="1"/>
              <a:t>Datos</a:t>
            </a:r>
            <a:r>
              <a:rPr lang="en-US" dirty="0"/>
              <a:t> COVID19, </a:t>
            </a:r>
            <a:r>
              <a:rPr lang="en-US" dirty="0" err="1"/>
              <a:t>Ministerio</a:t>
            </a:r>
            <a:r>
              <a:rPr lang="en-US" dirty="0"/>
              <a:t> de </a:t>
            </a:r>
            <a:r>
              <a:rPr lang="en-US" dirty="0" err="1"/>
              <a:t>Ciencia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1CCC606-6B05-5849-BFD5-F45BFDEF4C82}"/>
              </a:ext>
            </a:extLst>
          </p:cNvPr>
          <p:cNvSpPr/>
          <p:nvPr/>
        </p:nvSpPr>
        <p:spPr>
          <a:xfrm>
            <a:off x="7779802" y="1575265"/>
            <a:ext cx="4224230" cy="31372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202F18-A342-DE45-8808-8BF22A4A9C03}"/>
              </a:ext>
            </a:extLst>
          </p:cNvPr>
          <p:cNvSpPr txBox="1"/>
          <p:nvPr/>
        </p:nvSpPr>
        <p:spPr>
          <a:xfrm>
            <a:off x="10425032" y="4009526"/>
            <a:ext cx="237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707165-419C-004E-BEB8-2A0CB9DD64FF}"/>
              </a:ext>
            </a:extLst>
          </p:cNvPr>
          <p:cNvSpPr txBox="1"/>
          <p:nvPr/>
        </p:nvSpPr>
        <p:spPr>
          <a:xfrm>
            <a:off x="8605347" y="1560751"/>
            <a:ext cx="25731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18 o </a:t>
            </a:r>
            <a:r>
              <a:rPr lang="en-US" sz="3200" dirty="0" err="1"/>
              <a:t>más</a:t>
            </a:r>
            <a:r>
              <a:rPr lang="en-US" sz="3200" dirty="0"/>
              <a:t> </a:t>
            </a:r>
            <a:r>
              <a:rPr lang="en-US" sz="3200" dirty="0" err="1"/>
              <a:t>años</a:t>
            </a:r>
            <a:endParaRPr lang="en-US" sz="3200" dirty="0"/>
          </a:p>
        </p:txBody>
      </p:sp>
      <p:graphicFrame>
        <p:nvGraphicFramePr>
          <p:cNvPr id="10" name="Table 16">
            <a:extLst>
              <a:ext uri="{FF2B5EF4-FFF2-40B4-BE49-F238E27FC236}">
                <a16:creationId xmlns:a16="http://schemas.microsoft.com/office/drawing/2014/main" id="{4BA4A394-CE52-0C46-8327-FB25FE62DA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2405789"/>
              </p:ext>
            </p:extLst>
          </p:nvPr>
        </p:nvGraphicFramePr>
        <p:xfrm>
          <a:off x="7802502" y="2367178"/>
          <a:ext cx="4282139" cy="21945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008569">
                  <a:extLst>
                    <a:ext uri="{9D8B030D-6E8A-4147-A177-3AD203B41FA5}">
                      <a16:colId xmlns:a16="http://schemas.microsoft.com/office/drawing/2014/main" val="1868078128"/>
                    </a:ext>
                  </a:extLst>
                </a:gridCol>
                <a:gridCol w="2273570">
                  <a:extLst>
                    <a:ext uri="{9D8B030D-6E8A-4147-A177-3AD203B41FA5}">
                      <a16:colId xmlns:a16="http://schemas.microsoft.com/office/drawing/2014/main" val="14328616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Esquema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primario</a:t>
                      </a:r>
                      <a:r>
                        <a:rPr lang="en-US" dirty="0"/>
                        <a:t> no </a:t>
                      </a:r>
                      <a:r>
                        <a:rPr lang="en-US" dirty="0" err="1"/>
                        <a:t>completo</a:t>
                      </a:r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≈ 1 </a:t>
                      </a:r>
                      <a:r>
                        <a:rPr lang="en-US" sz="2400" b="1" dirty="0" err="1">
                          <a:solidFill>
                            <a:srgbClr val="FF0000"/>
                          </a:solidFill>
                        </a:rPr>
                        <a:t>millón</a:t>
                      </a:r>
                      <a:endParaRPr lang="en-US" sz="2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588121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Esquema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primario</a:t>
                      </a:r>
                      <a:r>
                        <a:rPr lang="en-US" dirty="0"/>
                        <a:t> sin </a:t>
                      </a:r>
                      <a:r>
                        <a:rPr lang="en-US" dirty="0" err="1"/>
                        <a:t>refuerzo</a:t>
                      </a:r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≈ 1,75 </a:t>
                      </a:r>
                      <a:r>
                        <a:rPr lang="en-US" sz="2400" b="1" dirty="0" err="1">
                          <a:solidFill>
                            <a:srgbClr val="FF0000"/>
                          </a:solidFill>
                        </a:rPr>
                        <a:t>millones</a:t>
                      </a:r>
                      <a:endParaRPr lang="en-US" sz="2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87095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Refuerzo</a:t>
                      </a:r>
                      <a:r>
                        <a:rPr lang="en-US" dirty="0"/>
                        <a:t> o 4ª </a:t>
                      </a:r>
                      <a:r>
                        <a:rPr lang="en-US" dirty="0" err="1"/>
                        <a:t>dosis</a:t>
                      </a:r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&gt; 12,47 </a:t>
                      </a:r>
                      <a:r>
                        <a:rPr lang="en-US" sz="2400" b="1" dirty="0" err="1">
                          <a:solidFill>
                            <a:srgbClr val="FF0000"/>
                          </a:solidFill>
                        </a:rPr>
                        <a:t>millones</a:t>
                      </a:r>
                      <a:endParaRPr lang="en-US" sz="2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61281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4ª </a:t>
                      </a:r>
                      <a:r>
                        <a:rPr lang="en-US" dirty="0" err="1"/>
                        <a:t>dosis</a:t>
                      </a:r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&gt; 1,67 </a:t>
                      </a:r>
                      <a:r>
                        <a:rPr lang="en-US" sz="2400" b="1" dirty="0" err="1">
                          <a:solidFill>
                            <a:srgbClr val="FF0000"/>
                          </a:solidFill>
                        </a:rPr>
                        <a:t>Millones</a:t>
                      </a:r>
                      <a:endParaRPr lang="en-US" sz="2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7557642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FF55B590-0A75-974E-9C28-38253E5FCE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756" y="914632"/>
            <a:ext cx="7212020" cy="5218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2538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294EFA0-6453-DC41-99AD-6FCD7C124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E3FBD67-E726-0541-A528-F4B4B8FA1113}"/>
              </a:ext>
            </a:extLst>
          </p:cNvPr>
          <p:cNvSpPr txBox="1"/>
          <p:nvPr/>
        </p:nvSpPr>
        <p:spPr>
          <a:xfrm>
            <a:off x="4529796" y="3013501"/>
            <a:ext cx="23811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GRACIAS</a:t>
            </a:r>
          </a:p>
        </p:txBody>
      </p:sp>
    </p:spTree>
    <p:extLst>
      <p:ext uri="{BB962C8B-B14F-4D97-AF65-F5344CB8AC3E}">
        <p14:creationId xmlns:p14="http://schemas.microsoft.com/office/powerpoint/2010/main" val="17191042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BCAFE7A-E299-D14E-9413-EB5C984AF441}"/>
              </a:ext>
            </a:extLst>
          </p:cNvPr>
          <p:cNvSpPr txBox="1"/>
          <p:nvPr/>
        </p:nvSpPr>
        <p:spPr>
          <a:xfrm>
            <a:off x="2347274" y="2780907"/>
            <a:ext cx="789145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FALLECIDOS SEMANALES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B465201-ED47-B64A-B505-4DDA25649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5408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257B24-98EA-6F4F-A0A3-0620C5A6F7E8}"/>
              </a:ext>
            </a:extLst>
          </p:cNvPr>
          <p:cNvSpPr txBox="1"/>
          <p:nvPr/>
        </p:nvSpPr>
        <p:spPr>
          <a:xfrm>
            <a:off x="1584052" y="0"/>
            <a:ext cx="8775992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 err="1"/>
              <a:t>Fallecidos</a:t>
            </a:r>
            <a:r>
              <a:rPr lang="en-US" sz="3200" dirty="0"/>
              <a:t> </a:t>
            </a:r>
            <a:r>
              <a:rPr lang="en-US" sz="3200" dirty="0" err="1"/>
              <a:t>semanales</a:t>
            </a:r>
            <a:r>
              <a:rPr lang="en-US" sz="3200" dirty="0"/>
              <a:t> con PCR+ </a:t>
            </a:r>
            <a:r>
              <a:rPr lang="en-US" sz="3200" b="1" dirty="0" err="1"/>
              <a:t>reportados</a:t>
            </a:r>
            <a:r>
              <a:rPr lang="en-US" sz="3200" dirty="0"/>
              <a:t> </a:t>
            </a:r>
            <a:r>
              <a:rPr lang="en-US" sz="3200" dirty="0" err="1"/>
              <a:t>en</a:t>
            </a:r>
            <a:r>
              <a:rPr lang="en-US" sz="3200" dirty="0"/>
              <a:t> Chile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FB64333-AAF0-BF42-ADF6-0527A503C0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7250" y="596900"/>
            <a:ext cx="7937500" cy="566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4947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520934D-C30F-6841-AA12-280C29CE56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6082" y="973548"/>
            <a:ext cx="7368784" cy="54443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B306AF2-8A6E-BB46-8489-B8923B0266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350" y="959711"/>
            <a:ext cx="4127732" cy="31045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2257B24-98EA-6F4F-A0A3-0620C5A6F7E8}"/>
              </a:ext>
            </a:extLst>
          </p:cNvPr>
          <p:cNvSpPr txBox="1"/>
          <p:nvPr/>
        </p:nvSpPr>
        <p:spPr>
          <a:xfrm>
            <a:off x="571089" y="0"/>
            <a:ext cx="10594182" cy="95410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3200" dirty="0" err="1"/>
              <a:t>Fallecidos</a:t>
            </a:r>
            <a:r>
              <a:rPr lang="en-US" sz="3200" dirty="0"/>
              <a:t> </a:t>
            </a:r>
            <a:r>
              <a:rPr lang="en-US" sz="3200" dirty="0" err="1"/>
              <a:t>semanales</a:t>
            </a:r>
            <a:r>
              <a:rPr lang="en-US" sz="3200" dirty="0"/>
              <a:t> </a:t>
            </a:r>
            <a:r>
              <a:rPr lang="en-US" sz="3200" dirty="0" err="1"/>
              <a:t>reportados</a:t>
            </a:r>
            <a:r>
              <a:rPr lang="en-US" sz="3200" dirty="0"/>
              <a:t> </a:t>
            </a:r>
            <a:r>
              <a:rPr lang="en-US" sz="3200" dirty="0" err="1"/>
              <a:t>por</a:t>
            </a:r>
            <a:r>
              <a:rPr lang="en-US" sz="3200" dirty="0"/>
              <a:t> DEIS</a:t>
            </a:r>
          </a:p>
          <a:p>
            <a:pPr algn="ctr"/>
            <a:r>
              <a:rPr lang="en-US" sz="2400" b="1" dirty="0">
                <a:solidFill>
                  <a:srgbClr val="FF0000"/>
                </a:solidFill>
              </a:rPr>
              <a:t>POR FECHA DE FALLECIMIENTO </a:t>
            </a:r>
            <a:r>
              <a:rPr lang="en-US" sz="2400" dirty="0"/>
              <a:t>con COVID19 CONFIRMADO </a:t>
            </a:r>
            <a:r>
              <a:rPr lang="en-US" sz="2400" dirty="0" err="1"/>
              <a:t>como</a:t>
            </a:r>
            <a:r>
              <a:rPr lang="en-US" sz="2400" dirty="0"/>
              <a:t> causa de </a:t>
            </a:r>
            <a:r>
              <a:rPr lang="en-US" sz="2400" dirty="0" err="1"/>
              <a:t>muerte</a:t>
            </a:r>
            <a:endParaRPr 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8DFFE5-8EDE-684D-B21D-1698CF54CC86}"/>
              </a:ext>
            </a:extLst>
          </p:cNvPr>
          <p:cNvSpPr txBox="1"/>
          <p:nvPr/>
        </p:nvSpPr>
        <p:spPr>
          <a:xfrm>
            <a:off x="97649" y="6417922"/>
            <a:ext cx="8327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Fuente: </a:t>
            </a:r>
            <a:r>
              <a:rPr lang="en-US" dirty="0" err="1"/>
              <a:t>Departamento</a:t>
            </a:r>
            <a:r>
              <a:rPr lang="en-US" dirty="0"/>
              <a:t> de </a:t>
            </a:r>
            <a:r>
              <a:rPr lang="en-US" dirty="0" err="1"/>
              <a:t>Estadística</a:t>
            </a:r>
            <a:r>
              <a:rPr lang="en-US" dirty="0"/>
              <a:t> e </a:t>
            </a:r>
            <a:r>
              <a:rPr lang="en-US" dirty="0" err="1"/>
              <a:t>Información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Salud</a:t>
            </a:r>
            <a:r>
              <a:rPr lang="en-US" dirty="0"/>
              <a:t> (DEIS), </a:t>
            </a:r>
            <a:r>
              <a:rPr lang="en-US" dirty="0" err="1"/>
              <a:t>Ministerio</a:t>
            </a:r>
            <a:r>
              <a:rPr lang="en-US" dirty="0"/>
              <a:t> de </a:t>
            </a:r>
            <a:r>
              <a:rPr lang="en-US" dirty="0" err="1"/>
              <a:t>Salud</a:t>
            </a:r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894D63-2FFE-A948-8402-FD3C7F5FE47C}"/>
              </a:ext>
            </a:extLst>
          </p:cNvPr>
          <p:cNvSpPr/>
          <p:nvPr/>
        </p:nvSpPr>
        <p:spPr>
          <a:xfrm rot="473383">
            <a:off x="8684104" y="1087382"/>
            <a:ext cx="1799492" cy="95622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59E3C73-8786-D940-A49A-F96451DA0724}"/>
              </a:ext>
            </a:extLst>
          </p:cNvPr>
          <p:cNvSpPr/>
          <p:nvPr/>
        </p:nvSpPr>
        <p:spPr>
          <a:xfrm rot="848574">
            <a:off x="3054131" y="1062142"/>
            <a:ext cx="1312904" cy="540759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4579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21B4933-BA1A-2A45-91D8-3D568C3FC8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4712" y="1034196"/>
            <a:ext cx="7083038" cy="523325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2257B24-98EA-6F4F-A0A3-0620C5A6F7E8}"/>
              </a:ext>
            </a:extLst>
          </p:cNvPr>
          <p:cNvSpPr txBox="1"/>
          <p:nvPr/>
        </p:nvSpPr>
        <p:spPr>
          <a:xfrm>
            <a:off x="571089" y="0"/>
            <a:ext cx="10594182" cy="95410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3200" dirty="0" err="1"/>
              <a:t>Fallecidos</a:t>
            </a:r>
            <a:r>
              <a:rPr lang="en-US" sz="3200" dirty="0"/>
              <a:t> </a:t>
            </a:r>
            <a:r>
              <a:rPr lang="en-US" sz="3200" dirty="0" err="1"/>
              <a:t>semanales</a:t>
            </a:r>
            <a:r>
              <a:rPr lang="en-US" sz="3200" dirty="0"/>
              <a:t> </a:t>
            </a:r>
            <a:r>
              <a:rPr lang="en-US" sz="3200" dirty="0" err="1"/>
              <a:t>reportados</a:t>
            </a:r>
            <a:r>
              <a:rPr lang="en-US" sz="3200" dirty="0"/>
              <a:t> </a:t>
            </a:r>
            <a:r>
              <a:rPr lang="en-US" sz="3200" dirty="0" err="1"/>
              <a:t>por</a:t>
            </a:r>
            <a:r>
              <a:rPr lang="en-US" sz="3200" dirty="0"/>
              <a:t> DEIS</a:t>
            </a:r>
          </a:p>
          <a:p>
            <a:pPr algn="ctr"/>
            <a:r>
              <a:rPr lang="en-US" sz="2400" b="1" dirty="0">
                <a:solidFill>
                  <a:srgbClr val="FF0000"/>
                </a:solidFill>
              </a:rPr>
              <a:t>POR FECHA DE FALLECIMIENTO </a:t>
            </a:r>
            <a:r>
              <a:rPr lang="en-US" sz="2400" dirty="0"/>
              <a:t>con COVID19 CONFIRMADO </a:t>
            </a:r>
            <a:r>
              <a:rPr lang="en-US" sz="2400" dirty="0" err="1"/>
              <a:t>como</a:t>
            </a:r>
            <a:r>
              <a:rPr lang="en-US" sz="2400" dirty="0"/>
              <a:t> causa de </a:t>
            </a:r>
            <a:r>
              <a:rPr lang="en-US" sz="2400" dirty="0" err="1"/>
              <a:t>muerte</a:t>
            </a:r>
            <a:endParaRPr 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8DFFE5-8EDE-684D-B21D-1698CF54CC86}"/>
              </a:ext>
            </a:extLst>
          </p:cNvPr>
          <p:cNvSpPr txBox="1"/>
          <p:nvPr/>
        </p:nvSpPr>
        <p:spPr>
          <a:xfrm>
            <a:off x="97649" y="6417922"/>
            <a:ext cx="8327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Fuente: </a:t>
            </a:r>
            <a:r>
              <a:rPr lang="en-US" dirty="0" err="1"/>
              <a:t>Departamento</a:t>
            </a:r>
            <a:r>
              <a:rPr lang="en-US" dirty="0"/>
              <a:t> de </a:t>
            </a:r>
            <a:r>
              <a:rPr lang="en-US" dirty="0" err="1"/>
              <a:t>Estadística</a:t>
            </a:r>
            <a:r>
              <a:rPr lang="en-US" dirty="0"/>
              <a:t> e </a:t>
            </a:r>
            <a:r>
              <a:rPr lang="en-US" dirty="0" err="1"/>
              <a:t>Información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Salud</a:t>
            </a:r>
            <a:r>
              <a:rPr lang="en-US" dirty="0"/>
              <a:t> (DEIS), </a:t>
            </a:r>
            <a:r>
              <a:rPr lang="en-US" dirty="0" err="1"/>
              <a:t>Ministerio</a:t>
            </a:r>
            <a:r>
              <a:rPr lang="en-US" dirty="0"/>
              <a:t> de </a:t>
            </a:r>
            <a:r>
              <a:rPr lang="en-US" dirty="0" err="1"/>
              <a:t>Salud</a:t>
            </a:r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894D63-2FFE-A948-8402-FD3C7F5FE47C}"/>
              </a:ext>
            </a:extLst>
          </p:cNvPr>
          <p:cNvSpPr/>
          <p:nvPr/>
        </p:nvSpPr>
        <p:spPr>
          <a:xfrm rot="2879744">
            <a:off x="7349093" y="1534839"/>
            <a:ext cx="2180181" cy="1046484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1002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257B24-98EA-6F4F-A0A3-0620C5A6F7E8}"/>
              </a:ext>
            </a:extLst>
          </p:cNvPr>
          <p:cNvSpPr txBox="1"/>
          <p:nvPr/>
        </p:nvSpPr>
        <p:spPr>
          <a:xfrm>
            <a:off x="480916" y="0"/>
            <a:ext cx="10774553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TOTAL DE FALLECIDOS CON COVID19 COMO CAUSA DE MUERTE</a:t>
            </a:r>
            <a:endParaRPr 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8DFFE5-8EDE-684D-B21D-1698CF54CC86}"/>
              </a:ext>
            </a:extLst>
          </p:cNvPr>
          <p:cNvSpPr txBox="1"/>
          <p:nvPr/>
        </p:nvSpPr>
        <p:spPr>
          <a:xfrm>
            <a:off x="97649" y="6417922"/>
            <a:ext cx="8327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Fuente: </a:t>
            </a:r>
            <a:r>
              <a:rPr lang="en-US" dirty="0" err="1"/>
              <a:t>Departamento</a:t>
            </a:r>
            <a:r>
              <a:rPr lang="en-US" dirty="0"/>
              <a:t> de </a:t>
            </a:r>
            <a:r>
              <a:rPr lang="en-US" dirty="0" err="1"/>
              <a:t>Estadística</a:t>
            </a:r>
            <a:r>
              <a:rPr lang="en-US" dirty="0"/>
              <a:t> e </a:t>
            </a:r>
            <a:r>
              <a:rPr lang="en-US" dirty="0" err="1"/>
              <a:t>Información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Salud</a:t>
            </a:r>
            <a:r>
              <a:rPr lang="en-US" dirty="0"/>
              <a:t> (DEIS), </a:t>
            </a:r>
            <a:r>
              <a:rPr lang="en-US" dirty="0" err="1"/>
              <a:t>Ministerio</a:t>
            </a:r>
            <a:r>
              <a:rPr lang="en-US" dirty="0"/>
              <a:t> de </a:t>
            </a:r>
            <a:r>
              <a:rPr lang="en-US" dirty="0" err="1"/>
              <a:t>Salud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C607F3-FE72-1242-8359-909D856BCF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916" y="1179079"/>
            <a:ext cx="8327024" cy="449984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BA6FB23-2C72-4E46-A527-CF962EF5F7D2}"/>
              </a:ext>
            </a:extLst>
          </p:cNvPr>
          <p:cNvSpPr/>
          <p:nvPr/>
        </p:nvSpPr>
        <p:spPr>
          <a:xfrm>
            <a:off x="8571835" y="2598003"/>
            <a:ext cx="223475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err="1">
                <a:solidFill>
                  <a:srgbClr val="8DAFCD"/>
                </a:solidFill>
              </a:rPr>
              <a:t>Confirmado</a:t>
            </a:r>
            <a:r>
              <a:rPr lang="en-US" sz="2400" b="1" dirty="0">
                <a:solidFill>
                  <a:srgbClr val="8DAFCD"/>
                </a:solidFill>
              </a:rPr>
              <a:t> por </a:t>
            </a:r>
            <a:r>
              <a:rPr lang="en-US" sz="2400" b="1" dirty="0" err="1">
                <a:solidFill>
                  <a:srgbClr val="8DAFCD"/>
                </a:solidFill>
              </a:rPr>
              <a:t>laboratorio</a:t>
            </a:r>
            <a:endParaRPr lang="en-US" sz="2400" b="1" dirty="0">
              <a:solidFill>
                <a:srgbClr val="8DAFCD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F87DF17-1E88-AD4E-BF9A-36C5C230EBFD}"/>
              </a:ext>
            </a:extLst>
          </p:cNvPr>
          <p:cNvSpPr/>
          <p:nvPr/>
        </p:nvSpPr>
        <p:spPr>
          <a:xfrm>
            <a:off x="8571835" y="1023420"/>
            <a:ext cx="376732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B773"/>
                </a:solidFill>
              </a:rPr>
              <a:t>Probable o </a:t>
            </a:r>
            <a:r>
              <a:rPr lang="en-US" sz="2400" b="1" dirty="0" err="1">
                <a:solidFill>
                  <a:srgbClr val="FFB773"/>
                </a:solidFill>
              </a:rPr>
              <a:t>Sospechoso</a:t>
            </a:r>
            <a:r>
              <a:rPr lang="en-US" sz="2400" b="1" dirty="0">
                <a:solidFill>
                  <a:srgbClr val="FFB773"/>
                </a:solidFill>
              </a:rPr>
              <a:t> </a:t>
            </a:r>
          </a:p>
          <a:p>
            <a:r>
              <a:rPr lang="en-US" sz="2400" b="1" dirty="0">
                <a:solidFill>
                  <a:srgbClr val="FFB773"/>
                </a:solidFill>
              </a:rPr>
              <a:t>(sin </a:t>
            </a:r>
            <a:r>
              <a:rPr lang="en-US" sz="2400" b="1" dirty="0" err="1">
                <a:solidFill>
                  <a:srgbClr val="FFB773"/>
                </a:solidFill>
              </a:rPr>
              <a:t>confirmación</a:t>
            </a:r>
            <a:r>
              <a:rPr lang="en-US" sz="2400" b="1" dirty="0">
                <a:solidFill>
                  <a:srgbClr val="FFB773"/>
                </a:solidFill>
              </a:rPr>
              <a:t> de </a:t>
            </a:r>
            <a:r>
              <a:rPr lang="en-US" sz="2400" b="1" dirty="0" err="1">
                <a:solidFill>
                  <a:srgbClr val="FFB773"/>
                </a:solidFill>
              </a:rPr>
              <a:t>laboratorio</a:t>
            </a:r>
            <a:r>
              <a:rPr lang="en-US" sz="2400" b="1" dirty="0">
                <a:solidFill>
                  <a:srgbClr val="FFB773"/>
                </a:solidFill>
              </a:rPr>
              <a:t>)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0E7DB5-F657-4745-8CD0-FF89CB6B65F2}"/>
              </a:ext>
            </a:extLst>
          </p:cNvPr>
          <p:cNvSpPr txBox="1"/>
          <p:nvPr/>
        </p:nvSpPr>
        <p:spPr>
          <a:xfrm>
            <a:off x="2595085" y="620216"/>
            <a:ext cx="40986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55.780 personas </a:t>
            </a:r>
            <a:r>
              <a:rPr lang="en-US" sz="2800" b="1" dirty="0" err="1"/>
              <a:t>fallecidas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3971890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BCAFE7A-E299-D14E-9413-EB5C984AF441}"/>
              </a:ext>
            </a:extLst>
          </p:cNvPr>
          <p:cNvSpPr txBox="1"/>
          <p:nvPr/>
        </p:nvSpPr>
        <p:spPr>
          <a:xfrm>
            <a:off x="3621059" y="2846895"/>
            <a:ext cx="494988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CASOS &amp; TESTS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B465201-ED47-B64A-B505-4DDA25649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1575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117130</TotalTime>
  <Words>484</Words>
  <Application>Microsoft Macintosh PowerPoint</Application>
  <PresentationFormat>Widescreen</PresentationFormat>
  <Paragraphs>103</Paragraphs>
  <Slides>33</Slides>
  <Notes>8</Notes>
  <HiddenSlides>2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Ernesto Laval</dc:creator>
  <cp:lastModifiedBy>Ernesto Laval</cp:lastModifiedBy>
  <cp:revision>381</cp:revision>
  <dcterms:created xsi:type="dcterms:W3CDTF">2021-01-30T18:55:16Z</dcterms:created>
  <dcterms:modified xsi:type="dcterms:W3CDTF">2022-03-19T21:46:58Z</dcterms:modified>
</cp:coreProperties>
</file>